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44" r:id="rId3"/>
    <p:sldMasterId id="2147483756" r:id="rId4"/>
    <p:sldMasterId id="2147483768" r:id="rId5"/>
    <p:sldMasterId id="2147483828" r:id="rId6"/>
    <p:sldMasterId id="2147483852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5315-DE03-4635-8C99-942B9CEA7DAA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583C8-5672-4CA0-B09F-DD22A74338C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D705-081D-4388-A3A2-B890EDE8A8AD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26A7-9185-400D-8367-6B7AB62FD18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75BC-4627-4ECC-B852-688CC51CE87E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D095-4C46-4D76-8BF7-20F2A1BF0D7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CE355-A1BB-40B8-ADA1-C0FCBE837F79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7990A-113B-4ADF-8EAD-C13C1329653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6879-C923-4844-AC26-FDD303E96FC2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D403D-6216-4EA0-B991-98603F3EE2D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BB65-87DE-4509-82EE-EC8BBA86E164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4596C-FE43-49DF-A3E4-4E3307DE8F1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1F9E-1E62-452C-A1BF-F02E88BCA96F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08D98-1088-446D-A954-8C23D71210B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76D49-556A-48EB-A300-BCA40459FC52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B0544-22D8-4A55-B6F1-E4CC9E72B4D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52F85-B8BE-45CC-8D23-9B8B8BC96F67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21BE-54A8-4D0C-BCA8-4E5D1E28E3D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1715-73EE-4623-BD43-8F74B85CA063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0E5C6-D4DD-4F80-90B5-0810C64363E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CDD8-BA33-4FC6-8D01-EA81107CAC42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97C94-5C0C-44DC-B727-0DC4DD9BFDD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5C9A-3398-4AA6-8511-EDCE1EB2C920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8E9C-31BA-4259-86E1-D789ADD2FCD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EB83-6685-4AE8-84C4-4BD6F7594C44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40F4B-2C65-4F89-ACDB-86C6B592FFC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0AE62-1EF4-40C2-B416-7A9964028ED4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1DFD-F967-4A33-9345-2E9A94F9AA1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9EE94-CAD3-4F61-B379-E148D2E1C54D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E7021-0C96-4434-B57F-B311AE7E778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8489-19F4-43B4-9C40-30B1EB0428F7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FFC96-F4C3-44A1-A588-CCDD10920D3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25683-9088-4BA8-9CD2-7A5D8AE76FD2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0F6A-1E27-45CF-A7B5-23D2465FF84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01A71-58CD-4911-B94F-E366EEF9D732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70A7E-F307-4C33-A5BA-5DFF575C987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74A26-7B3A-47DC-9E1E-06A66A5CB7CB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BEEF9-860C-44B1-A09D-4410DD46B24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73A76-D265-4E65-9C96-390417738FA6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14C1-8D7E-4120-B8B8-2F1C9A62EB6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2A5C-4145-4E78-8185-339B23F75883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916B1-31A4-4B66-BCFE-BC34C4866FB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25F5-7430-4E05-8023-0D3E8A1A8E4D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1C8B8-7925-4E6D-9F13-86257FF01B8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3693-E431-4D20-A82B-1557765C2A02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12395-59DF-4627-BA10-D3714B5C985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6AF6-F205-4B01-82BE-DC7E1A67D598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AD61-E316-4FF4-9405-DBAEEF8B927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29E4-C839-4F9A-ACC7-521793A2C567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CFF0-9284-4092-B1FA-F8F3BFEFA3B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E5D2A-9302-4F99-87B9-D9BA7497E3EA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9746-95D6-484B-86D2-2DF6DF2526B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4EF0-2B8F-454A-A028-ED5AE3830AF8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C340-0E6D-422C-B214-0F0B653E68A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po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igura a mano libera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igura a mano libera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1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38A2F51-69B1-45AA-AE51-0F3716128CA7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12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B13D65A-205A-4D8C-A525-D5747C691BC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A59C4-CC04-4F6F-B226-DF48BF635056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B171-E981-45B3-AFF0-430A9C4BC1E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allone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Gallone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357D8C-0F8D-44B2-AE2F-36B7E1861D74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5AAD31-28E3-489D-A1A8-4F396FBB3D7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650ADE-2569-46F1-B4A1-1E9129CD65D4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476B7C-4F92-47C1-B096-6684645E885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E94C06-6752-48E2-9D90-FD7425A39042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31836A-5A73-4A78-8A48-A1F16BEC855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1715D4-CAA0-4F75-A3B2-EADB6DEA5476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E9A408-A9A0-4ABB-8BFC-C618002299C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DF3F-5053-454B-AFFD-13CF40ED897E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7F0E7-E559-4ED5-A04B-0469DEED1AD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9407C-B86A-4593-890D-6A33121DF083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D763F-F46E-4B4F-B8A3-83BAB5960AE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0A6829-DCC5-4C00-8AB9-446AACD58B63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228E3E-3653-453D-9CD7-44EFD5C6EBF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igura a mano libera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Gallone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Gallone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7E131D0-1225-4269-BC2F-FA4B6E0FCACE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B030E7-A837-4D96-8D7B-11167568D24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2FB3-F976-4814-8AD8-46F3EAE429D1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22808-FD1B-48E6-A51F-A139D8D5709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290DF-E353-45AA-8E10-249278884F62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D8C6-29F5-47E9-9F21-550AD34FD72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3268663"/>
            <a:ext cx="9144000" cy="146050"/>
            <a:chOff x="0" y="3268345"/>
            <a:chExt cx="9144000" cy="146304"/>
          </a:xfrm>
        </p:grpSpPr>
        <p:sp>
          <p:nvSpPr>
            <p:cNvPr id="5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3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EA51C-8516-4287-8369-E9A696DA9CDF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56AF-45E5-4FE9-BFDA-7FCCF6F7D20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5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AD02A-6215-4B6B-B7DA-0AA18A4A113E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6A1E-0071-4432-B6A0-88083E5CF55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 flipH="1">
            <a:off x="0" y="4229100"/>
            <a:ext cx="9144000" cy="146050"/>
            <a:chOff x="0" y="3268345"/>
            <a:chExt cx="9144000" cy="146304"/>
          </a:xfrm>
        </p:grpSpPr>
        <p:sp>
          <p:nvSpPr>
            <p:cNvPr id="5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4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5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6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BD19-0A9B-47A9-A6DD-0417343EC4E9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8433B-BA0F-4F1D-8C74-7813C46D457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7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8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1FE56-686B-4590-A3B9-0C40E2F46EDF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07F47-8031-4F0D-A97E-9283BCFBD9F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8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19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20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FFC79-125C-44ED-8312-C85B478BDC90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C524-661D-4D37-91E3-BDDB15504A8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7E58-4339-41B7-BE01-12700307D361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382E7-B1B7-4B2B-8AF1-778686FFCCB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14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5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4C90B-CCCE-493D-8A3E-160D881CD71A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D842-B57E-4FDF-A0A7-24647A9BFAD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3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12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13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4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13DB-3A49-41D9-B2CA-85B67370B5E7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6D4E-3288-4008-A200-DFE3944C0C0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 flipH="1">
            <a:off x="0" y="1143000"/>
            <a:ext cx="9144000" cy="73025"/>
            <a:chOff x="0" y="3268345"/>
            <a:chExt cx="9144000" cy="146304"/>
          </a:xfrm>
        </p:grpSpPr>
        <p:sp>
          <p:nvSpPr>
            <p:cNvPr id="6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5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6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A0BA-F014-47E1-B169-483AE9401F3C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5E1E3-837A-4BE0-A6B0-F943340DFB1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6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7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8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9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F92F4-950E-4B41-8B53-013D7E1C880C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B015A-3E70-40B5-A6E7-4E8BF1A8583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testo vertical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0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EA0E-9159-4F5D-A32F-18238ECC14E6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C6A3-334F-41C0-8906-1391E54C171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5400000" flipH="1">
            <a:off x="3332163" y="3384550"/>
            <a:ext cx="6867525" cy="73025"/>
            <a:chOff x="0" y="3268345"/>
            <a:chExt cx="9144000" cy="146304"/>
          </a:xfrm>
        </p:grpSpPr>
        <p:sp>
          <p:nvSpPr>
            <p:cNvPr id="5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5180755" y="3268344"/>
              <a:ext cx="109914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6279894" y="3268345"/>
              <a:ext cx="1097027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0"/>
            <p:cNvSpPr/>
            <p:nvPr userDrawn="1"/>
          </p:nvSpPr>
          <p:spPr>
            <a:xfrm>
              <a:off x="7376922" y="3268344"/>
              <a:ext cx="1097026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838950" y="6356350"/>
            <a:ext cx="18684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7DB8A-AED8-41E9-88B6-F340D4162FC2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23FCB-CC1C-442A-908F-F6949ECB57D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ttore 1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Connettore 1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Connettore 1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Connettore 1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e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e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e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e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2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AAFD2-F01D-4C57-AC07-ED86B0E99441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23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42385-5EA4-45A4-8A22-1D8B8459C6D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54B61D-EEC2-46C4-B0CA-ADF5E158A235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F3E228-60E5-44CA-B94C-59BF61D0C1A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nettore 1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Connettore 1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Connettore 1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e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e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e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e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Connettore 1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A6699-31A5-441E-844A-274731519CB1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21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E144-311F-4468-87B7-49AE9C162AF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B9BB9-2F31-4A04-AD2F-3879BE4888CB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80EEC-96F5-4BFA-BE24-728B69EE3B2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C1BFB-8842-4C95-9122-8E317A57A6B7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7ED2-24D1-44EA-AEED-9A2DAC31F17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5689-E8CB-4133-8F96-4100966B5134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42792-962E-4602-99CE-89F85C66D98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413D86-51CB-4AD4-BB90-DF0E75B7C77B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5D81EE-723D-4A60-8D7C-5A6FFCF6CB3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5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CD9C2-BFC8-40D1-9857-DAE2451AFAE6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F2F0D-407B-4CD2-AE4D-80016F6330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Connettore 1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e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dat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B55008-7601-4CEA-873F-5AAC81CED33B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13" name="Segnaposto numero diapositiva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E626D9-AB07-49C0-8FC2-A068E8172A3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14" name="Segnaposto piè di pagina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e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Connettore 1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C8C8F1-5BF5-48DE-AFF5-41CEAE7AA62F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13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5F98328-9AC2-4B78-97E3-1D3EB7A16D6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14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FBBEE-E249-434C-9239-FBEAB408CC46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A92DC-F3FE-4C57-81E9-C5EB1B44B9A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1B7FC-F332-4B69-9B93-8281F70CF069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A7758-03F3-45DE-807D-77156E4109A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3717-D6DC-4410-A391-6E28B724F0D8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24F0-3236-40F1-93E6-6DADAB763DE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49454-CD26-4525-9C94-1FA7CB40DB8A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82BEC-D8A3-4CD3-96D7-B707EDC13D5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8D4F-91C4-41FE-BCD1-5BD2741952E7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2EE3-1FC4-4AAA-AF96-3809D7EB800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5446-CEE4-4370-B5BB-422F71EAC0F6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53FF-F209-485F-80B9-3EA9490EC81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B2592-4062-455D-95D7-A653D5CD0044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0DF10-B4B9-4B23-8A27-729157321AB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38321-73A8-46E8-ADD1-8A8DF727D122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0A79-7081-4D71-97DB-153544DA731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06FE-E7DD-41F8-AD75-B6624572D89F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2892B-2452-4D51-B15C-72BB84D74B0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6B99E-0D47-48B5-8750-A2C30AA21867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2CCEE-BA51-4691-B4C1-412C1562729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9B6D-8DB6-44E9-A84C-E0CE372B9D80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238F-A51E-4522-BC34-F8D6864186F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BAF8B-4BEF-4701-A0DD-2FA32DAE3651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9372F-71CE-432C-850F-C5989CC85BF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1F82-DBAB-4CED-8AA1-A63C5F72E7B9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C9834-4498-4BB7-9438-71B020794B1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45F7C-ECF1-4C1E-A408-2A36D748C174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3F90B-DE98-470A-9C2C-558BFC19FB9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F6862-4043-43CD-A2F1-438C427DF4ED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1807E-B99B-4F57-9F2E-DE208769978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C04A-256A-466A-8429-9B7F30758146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A001-50E6-430A-8804-2223257EAE9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2DC34C-20C9-42EA-BD1C-134D154499DA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90B14A-10DE-414B-AC0C-D65BD42FEF2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899" r:id="rId2"/>
    <p:sldLayoutId id="2147483931" r:id="rId3"/>
    <p:sldLayoutId id="2147483898" r:id="rId4"/>
    <p:sldLayoutId id="2147483897" r:id="rId5"/>
    <p:sldLayoutId id="2147483896" r:id="rId6"/>
    <p:sldLayoutId id="2147483895" r:id="rId7"/>
    <p:sldLayoutId id="2147483894" r:id="rId8"/>
    <p:sldLayoutId id="2147483932" r:id="rId9"/>
    <p:sldLayoutId id="2147483893" r:id="rId10"/>
    <p:sldLayoutId id="21474838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6F7A72-2E26-4C33-B23E-4342EA5F5265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A9C693C-320A-4A62-8915-4E8228F6E07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06" r:id="rId2"/>
    <p:sldLayoutId id="2147483934" r:id="rId3"/>
    <p:sldLayoutId id="2147483905" r:id="rId4"/>
    <p:sldLayoutId id="2147483935" r:id="rId5"/>
    <p:sldLayoutId id="2147483904" r:id="rId6"/>
    <p:sldLayoutId id="2147483903" r:id="rId7"/>
    <p:sldLayoutId id="2147483936" r:id="rId8"/>
    <p:sldLayoutId id="2147483902" r:id="rId9"/>
    <p:sldLayoutId id="2147483901" r:id="rId10"/>
    <p:sldLayoutId id="21474839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561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7FD262-F06A-4CF8-B983-D19520B9333B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C2D1A7-A225-4B6B-9543-0B9936294ED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14" r:id="rId2"/>
    <p:sldLayoutId id="2147483938" r:id="rId3"/>
    <p:sldLayoutId id="2147483913" r:id="rId4"/>
    <p:sldLayoutId id="2147483912" r:id="rId5"/>
    <p:sldLayoutId id="2147483911" r:id="rId6"/>
    <p:sldLayoutId id="2147483910" r:id="rId7"/>
    <p:sldLayoutId id="2147483909" r:id="rId8"/>
    <p:sldLayoutId id="2147483939" r:id="rId9"/>
    <p:sldLayoutId id="2147483908" r:id="rId10"/>
    <p:sldLayoutId id="214748390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789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7F39A57-18D9-4A21-9733-27F562DB76CF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CBDD82F-0A46-4F6A-9123-687600B2ABF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18" r:id="rId2"/>
    <p:sldLayoutId id="2147483941" r:id="rId3"/>
    <p:sldLayoutId id="2147483942" r:id="rId4"/>
    <p:sldLayoutId id="2147483943" r:id="rId5"/>
    <p:sldLayoutId id="2147483944" r:id="rId6"/>
    <p:sldLayoutId id="2147483917" r:id="rId7"/>
    <p:sldLayoutId id="2147483945" r:id="rId8"/>
    <p:sldLayoutId id="2147483946" r:id="rId9"/>
    <p:sldLayoutId id="2147483916" r:id="rId10"/>
    <p:sldLayoutId id="21474839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5018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38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fld id="{C2B6C5AA-A63A-44C2-8208-405E8C342AB7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3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fld id="{FAC6F142-0831-4510-AC33-B566E2004ED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8BB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A7328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E589F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62468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86609F8-788C-4AB2-B9E6-CC4463AECA5B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C73744D-C24E-4651-BAF6-D43D994A47D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23" r:id="rId4"/>
    <p:sldLayoutId id="2147483922" r:id="rId5"/>
    <p:sldLayoutId id="2147483961" r:id="rId6"/>
    <p:sldLayoutId id="2147483921" r:id="rId7"/>
    <p:sldLayoutId id="2147483962" r:id="rId8"/>
    <p:sldLayoutId id="2147483963" r:id="rId9"/>
    <p:sldLayoutId id="2147483920" r:id="rId10"/>
    <p:sldLayoutId id="21474839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13AF1FC-BC5E-4E2A-BCD4-8B361457B9E7}" type="datetimeFigureOut">
              <a:rPr lang="it-IT"/>
              <a:pPr>
                <a:defRPr/>
              </a:pPr>
              <a:t>15/03/2012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F037F13-9199-4BAE-9A56-1FD586C923A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4" r:id="rId1"/>
    <p:sldLayoutId id="2147483929" r:id="rId2"/>
    <p:sldLayoutId id="2147483965" r:id="rId3"/>
    <p:sldLayoutId id="2147483928" r:id="rId4"/>
    <p:sldLayoutId id="2147483966" r:id="rId5"/>
    <p:sldLayoutId id="2147483927" r:id="rId6"/>
    <p:sldLayoutId id="2147483926" r:id="rId7"/>
    <p:sldLayoutId id="2147483967" r:id="rId8"/>
    <p:sldLayoutId id="2147483968" r:id="rId9"/>
    <p:sldLayoutId id="2147483925" r:id="rId10"/>
    <p:sldLayoutId id="21474839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306896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Che cos’è l’atmosfera?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7813" y="4724400"/>
            <a:ext cx="6400800" cy="1752600"/>
          </a:xfrm>
        </p:spPr>
        <p:txBody>
          <a:bodyPr/>
          <a:lstStyle/>
          <a:p>
            <a:pPr marR="0" eaLnBrk="1" hangingPunct="1"/>
            <a:r>
              <a:rPr lang="it-IT" smtClean="0"/>
              <a:t>L’atmosfera è un miscuglio di gas che permette la vita sulla Terra.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850" y="3559175"/>
            <a:ext cx="4654550" cy="3284538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Il buco dell’ozono…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573463"/>
            <a:ext cx="3328988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971550" y="1412875"/>
            <a:ext cx="6264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Palatino Linotype" pitchFamily="18" charset="0"/>
              </a:rPr>
              <a:t>Nel 1985 degli scienziati hanno scoperto un buco dell’ozono sopra l’Antartide. L’ozono è molto importante perché ci protegge dai raggi UVA e UVB, dannosi per lo strato cutaneo. Si presume che la causa di questo siano i clorofluorocarburi, prodotti dagli spray, dai deodoranti, dai refrigeranti…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8163" y="2205038"/>
            <a:ext cx="3525837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Quali gas la compongono?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163"/>
            <a:ext cx="5483225" cy="4389437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2400" dirty="0" smtClean="0"/>
              <a:t>L’atmosfera è composta da 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2400" dirty="0" smtClean="0"/>
              <a:t>-78% di azoto, che funge da moderatore d’ossigeno, evitando le reazioni con l’anidride carbonica.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2400" dirty="0" smtClean="0"/>
              <a:t>-21% ossigeno, vitale per la respirazione cellulare e polmonare.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2400" dirty="0" smtClean="0"/>
              <a:t>-1% di altri gas, argon, pulviscolo atmosferico, anidride carbonica, idrogeno ed elio.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24679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dirty="0" smtClean="0"/>
              <a:t>Gli strati dell’atmosfera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4211638" y="1412875"/>
            <a:ext cx="3305175" cy="4194175"/>
          </a:xfrm>
        </p:spPr>
        <p:txBody>
          <a:bodyPr>
            <a:normAutofit/>
          </a:bodyPr>
          <a:lstStyle/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it-IT" sz="1400" smtClean="0"/>
              <a:t>Gli strati dell’atmosfera sono 5: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it-IT" sz="1400" smtClean="0"/>
              <a:t>1° strato:Troposfera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it-IT" sz="1400" smtClean="0"/>
              <a:t>-Altitudine:da 0 a 17 km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it-IT" sz="1400" smtClean="0"/>
              <a:t>-Temperatura: 20°C circa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it-IT" sz="1400" smtClean="0"/>
              <a:t>2° strato: Stratosfera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it-IT" sz="1400" smtClean="0"/>
              <a:t>-Altitudine:da 10 a 50 km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it-IT" sz="1400" smtClean="0"/>
              <a:t>-Temperatura: da -70° a +17°C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it-IT" sz="1400" smtClean="0"/>
              <a:t>3°strato: Mesosfera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it-IT" sz="1400" smtClean="0"/>
              <a:t>-Altitudine: da 50 a 80 km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it-IT" sz="1400" smtClean="0"/>
              <a:t>-Temperatura: da +17° a -80°C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it-IT" sz="1400" smtClean="0"/>
              <a:t>4° strato:Termosfera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it-IT" sz="1400" smtClean="0"/>
              <a:t>-Altitudine:da 80 a 190 km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it-IT" sz="1400" smtClean="0"/>
              <a:t>-Temperatura: da -80° a 0°C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it-IT" sz="1400" smtClean="0"/>
              <a:t>5°strato: Esosfera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it-IT" sz="1400" smtClean="0"/>
              <a:t>-Altitudine:190 a 2500 km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it-IT" sz="1400" smtClean="0"/>
              <a:t>-Temperatura: da 0° a più di 2000°C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1341438"/>
            <a:ext cx="34956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6781800" cy="720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circolazione dell’aria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989138"/>
            <a:ext cx="3175000" cy="2681287"/>
          </a:xfrm>
        </p:spPr>
      </p:pic>
      <p:sp>
        <p:nvSpPr>
          <p:cNvPr id="5" name="CasellaDiTesto 4"/>
          <p:cNvSpPr txBox="1"/>
          <p:nvPr/>
        </p:nvSpPr>
        <p:spPr>
          <a:xfrm>
            <a:off x="4932363" y="1557338"/>
            <a:ext cx="3168650" cy="421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it-IT">
                <a:latin typeface="Times New Roman" pitchFamily="18" charset="0"/>
              </a:rPr>
              <a:t>La Terra è divisa in 3 zone convettive per emisfero:</a:t>
            </a:r>
          </a:p>
          <a:p>
            <a:pPr>
              <a:buFontTx/>
              <a:buAutoNum type="arabicParenR"/>
            </a:pPr>
            <a:r>
              <a:rPr lang="it-IT">
                <a:latin typeface="Times New Roman" pitchFamily="18" charset="0"/>
              </a:rPr>
              <a:t> Dall’Equatore fino al tropico c’è la cella di Hadley, dove la temperatura si riscalda e, o sale oppure ritorna verso l’Equatore e chiude la cella.</a:t>
            </a:r>
          </a:p>
          <a:p>
            <a:pPr>
              <a:buFontTx/>
              <a:buAutoNum type="arabicParenR"/>
            </a:pPr>
            <a:r>
              <a:rPr lang="it-IT">
                <a:latin typeface="Times New Roman" pitchFamily="18" charset="0"/>
              </a:rPr>
              <a:t> Dal tropico fino al polo c’è la cella di Ferrel dove le basse pressioni fano dirigere l’aria o a nord,o a sud, chiudendo la cella di Ferrel.</a:t>
            </a:r>
          </a:p>
          <a:p>
            <a:pPr>
              <a:buFontTx/>
              <a:buAutoNum type="arabicParenR"/>
            </a:pPr>
            <a:r>
              <a:rPr lang="it-IT">
                <a:latin typeface="Times New Roman" pitchFamily="18" charset="0"/>
              </a:rPr>
              <a:t> L’ultima cella è la cella polare, dove si trovano le alte pressioni polari.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268413"/>
            <a:ext cx="6108700" cy="359410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               Le nuvole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4213" y="4941888"/>
            <a:ext cx="7089775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it-IT">
                <a:latin typeface="Lucida Sans Unicode" pitchFamily="34" charset="0"/>
              </a:rPr>
              <a:t>Si distinguono 3 tipi di nuvole:</a:t>
            </a:r>
          </a:p>
          <a:p>
            <a:pPr>
              <a:buFontTx/>
              <a:buAutoNum type="arabicParenR"/>
            </a:pPr>
            <a:r>
              <a:rPr lang="it-IT">
                <a:latin typeface="Lucida Sans Unicode" pitchFamily="34" charset="0"/>
              </a:rPr>
              <a:t> I cirri. Nuvole filamentose, situate ad elevate altitudini.</a:t>
            </a:r>
          </a:p>
          <a:p>
            <a:pPr>
              <a:buFontTx/>
              <a:buAutoNum type="arabicParenR"/>
            </a:pPr>
            <a:r>
              <a:rPr lang="it-IT">
                <a:latin typeface="Lucida Sans Unicode" pitchFamily="34" charset="0"/>
              </a:rPr>
              <a:t> Gli strati. Nuvole presentate in strati compatti</a:t>
            </a:r>
          </a:p>
          <a:p>
            <a:pPr>
              <a:buFontTx/>
              <a:buAutoNum type="arabicParenR"/>
            </a:pPr>
            <a:r>
              <a:rPr lang="it-IT">
                <a:latin typeface="Lucida Sans Unicode" pitchFamily="34" charset="0"/>
              </a:rPr>
              <a:t> I cumuli. Nuvole a sviluppo verticale.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            Le precipitazioni</a:t>
            </a:r>
            <a:endParaRPr lang="it-IT" dirty="0"/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755650" y="1628775"/>
            <a:ext cx="6624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Gill Sans MT" pitchFamily="34" charset="0"/>
              </a:rPr>
              <a:t>Le precipitazioni sono goccioline solide o liquide che precipitano verso il terreno. Ne esistono di 3 tipi: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675" y="2492375"/>
            <a:ext cx="1566863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492375"/>
            <a:ext cx="227806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2675" y="2492375"/>
            <a:ext cx="2278063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ccia in giù 7"/>
          <p:cNvSpPr/>
          <p:nvPr/>
        </p:nvSpPr>
        <p:spPr>
          <a:xfrm>
            <a:off x="1331913" y="4292600"/>
            <a:ext cx="2159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4090988" y="4346575"/>
            <a:ext cx="2159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7340600" y="4354513"/>
            <a:ext cx="215900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468313" y="4806950"/>
            <a:ext cx="18002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Gill Sans MT" pitchFamily="34" charset="0"/>
              </a:rPr>
              <a:t>La pioggia si forma a temperature superiori a 0°C, e precipita dai cirrocumuli, portatrici di maltempo. 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2987675" y="4868863"/>
            <a:ext cx="23495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Gill Sans MT" pitchFamily="34" charset="0"/>
              </a:rPr>
              <a:t>La grandine si forma in un alto-cumulo, dove le correnti ascensionali portano il vapore acqueo, giù e su, facendola ghiacciare.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6227763" y="4868863"/>
            <a:ext cx="221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Gill Sans MT" pitchFamily="34" charset="0"/>
              </a:rPr>
              <a:t>La neve è la solidificazione della pioggia. Si forma quando si raggiunge lo zero termico.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619250" y="188913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La pressione atmosferica.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557338"/>
            <a:ext cx="2771775" cy="4686300"/>
          </a:xfrm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468313" y="1844675"/>
            <a:ext cx="38163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entury Schoolbook" pitchFamily="18" charset="0"/>
              </a:rPr>
              <a:t>Evangelista Torricelli scoprì che riempiendo un tubo di vetro di 1 metro di mercurio, al livello del mare, e rovesciandolo in una bacinella, il mercurio scendeva fino ad un’altezza di 76 cm,  (760mmHg). Questo valore viene usato per descrivere la forza della pressione atmosferica ed equivale a 1013 mb ( millibar). Nel Sistema Internazionale si è adottato il Pascal, che equivale a 1/100 di millibar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28813" y="188913"/>
            <a:ext cx="5311775" cy="808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Il riscaldamento terrestre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660650"/>
            <a:ext cx="7246938" cy="4092575"/>
          </a:xfrm>
        </p:spPr>
      </p:pic>
      <p:sp>
        <p:nvSpPr>
          <p:cNvPr id="94211" name="CasellaDiTesto 4"/>
          <p:cNvSpPr txBox="1">
            <a:spLocks noChangeArrowheads="1"/>
          </p:cNvSpPr>
          <p:nvPr/>
        </p:nvSpPr>
        <p:spPr bwMode="auto">
          <a:xfrm>
            <a:off x="2051050" y="996950"/>
            <a:ext cx="6624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Century Schoolbook" pitchFamily="18" charset="0"/>
              </a:rPr>
              <a:t>La radiazione solare va incontro a </a:t>
            </a:r>
            <a:r>
              <a:rPr lang="it-IT" i="1">
                <a:solidFill>
                  <a:schemeClr val="bg1"/>
                </a:solidFill>
                <a:latin typeface="Century Schoolbook" pitchFamily="18" charset="0"/>
              </a:rPr>
              <a:t>3</a:t>
            </a:r>
            <a:r>
              <a:rPr lang="it-IT">
                <a:solidFill>
                  <a:schemeClr val="bg1"/>
                </a:solidFill>
                <a:latin typeface="Century Schoolbook" pitchFamily="18" charset="0"/>
              </a:rPr>
              <a:t> destini: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2209800" y="1022350"/>
            <a:ext cx="215900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1187450" y="1631950"/>
            <a:ext cx="18621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entury Schoolbook" pitchFamily="18" charset="0"/>
              </a:rPr>
              <a:t>1/3 è riflesso nello spazio dall’atmosfera.</a:t>
            </a:r>
          </a:p>
        </p:txBody>
      </p:sp>
      <p:sp>
        <p:nvSpPr>
          <p:cNvPr id="9" name="Freccia in giù 8"/>
          <p:cNvSpPr/>
          <p:nvPr/>
        </p:nvSpPr>
        <p:spPr>
          <a:xfrm>
            <a:off x="3960813" y="1022350"/>
            <a:ext cx="215900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5795963" y="1022350"/>
            <a:ext cx="215900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3205163" y="1557338"/>
            <a:ext cx="1727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entury Schoolbook" pitchFamily="18" charset="0"/>
              </a:rPr>
              <a:t>1/5 viene assorbito dall’atmosfera.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5184775" y="1557338"/>
            <a:ext cx="2555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entury Schoolbook" pitchFamily="18" charset="0"/>
              </a:rPr>
              <a:t>1/2 giunge sulla superficie e viene assorbito dal globo.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 animBg="1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392488"/>
            <a:ext cx="5327650" cy="2963862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89113" y="188913"/>
            <a:ext cx="7354887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L’effetto serra.</a:t>
            </a:r>
            <a:endParaRPr lang="it-IT" dirty="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1835150" y="1052513"/>
            <a:ext cx="50403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Palatino Linotype" pitchFamily="18" charset="0"/>
              </a:rPr>
              <a:t>L’effetto serra è causato dagli scarichi delle automobili, delle fabbriche e dal continuo disboscamento che determinano un incredibile aumento di anidride carbonica, che crea uno strato di gas che trattengono il calore. La temperatura è aumentata di 0,75°C dal ‘800 e questo sta portando allo scioglimento dei ghiacciai e delle calotte polari.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lementare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e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e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Loggi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493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Modello struttura</vt:lpstr>
      </vt:variant>
      <vt:variant>
        <vt:i4>46</vt:i4>
      </vt:variant>
      <vt:variant>
        <vt:lpstr>Titoli diapositive</vt:lpstr>
      </vt:variant>
      <vt:variant>
        <vt:i4>10</vt:i4>
      </vt:variant>
    </vt:vector>
  </HeadingPairs>
  <TitlesOfParts>
    <vt:vector size="72" baseType="lpstr">
      <vt:lpstr>Arial</vt:lpstr>
      <vt:lpstr>Calibri</vt:lpstr>
      <vt:lpstr>Constantia</vt:lpstr>
      <vt:lpstr>Wingdings 2</vt:lpstr>
      <vt:lpstr>Impact</vt:lpstr>
      <vt:lpstr>Times New Roman</vt:lpstr>
      <vt:lpstr>Trebuchet MS</vt:lpstr>
      <vt:lpstr>Georgia</vt:lpstr>
      <vt:lpstr>Lucida Sans Unicode</vt:lpstr>
      <vt:lpstr>Wingdings 3</vt:lpstr>
      <vt:lpstr>Verdana</vt:lpstr>
      <vt:lpstr>Gill Sans MT</vt:lpstr>
      <vt:lpstr>Century Schoolbook</vt:lpstr>
      <vt:lpstr>Wingdings</vt:lpstr>
      <vt:lpstr>Palatino Linotype</vt:lpstr>
      <vt:lpstr>맑은 고딕</vt:lpstr>
      <vt:lpstr>Equinozio</vt:lpstr>
      <vt:lpstr>NewsPrint</vt:lpstr>
      <vt:lpstr>Elica</vt:lpstr>
      <vt:lpstr>Viale</vt:lpstr>
      <vt:lpstr>Mountain</vt:lpstr>
      <vt:lpstr>Loggia</vt:lpstr>
      <vt:lpstr>Elementare</vt:lpstr>
      <vt:lpstr>Equinozio</vt:lpstr>
      <vt:lpstr>Equinozio</vt:lpstr>
      <vt:lpstr>Equinozio</vt:lpstr>
      <vt:lpstr>NewsPrint</vt:lpstr>
      <vt:lpstr>NewsPrint</vt:lpstr>
      <vt:lpstr>NewsPrint</vt:lpstr>
      <vt:lpstr>NewsPrint</vt:lpstr>
      <vt:lpstr>Elica</vt:lpstr>
      <vt:lpstr>Elica</vt:lpstr>
      <vt:lpstr>Elica</vt:lpstr>
      <vt:lpstr>Viale</vt:lpstr>
      <vt:lpstr>Viale</vt:lpstr>
      <vt:lpstr>Viale</vt:lpstr>
      <vt:lpstr>Viale</vt:lpstr>
      <vt:lpstr>Viale</vt:lpstr>
      <vt:lpstr>Viale</vt:lpstr>
      <vt:lpstr>Viale</vt:lpstr>
      <vt:lpstr>Mountain</vt:lpstr>
      <vt:lpstr>Mountain</vt:lpstr>
      <vt:lpstr>Mountain</vt:lpstr>
      <vt:lpstr>Mountain</vt:lpstr>
      <vt:lpstr>Mountain</vt:lpstr>
      <vt:lpstr>Mountain</vt:lpstr>
      <vt:lpstr>Mountain</vt:lpstr>
      <vt:lpstr>Mountain</vt:lpstr>
      <vt:lpstr>Mountain</vt:lpstr>
      <vt:lpstr>Mountain</vt:lpstr>
      <vt:lpstr>Mountain</vt:lpstr>
      <vt:lpstr>Loggia</vt:lpstr>
      <vt:lpstr>Loggia</vt:lpstr>
      <vt:lpstr>Loggia</vt:lpstr>
      <vt:lpstr>Loggia</vt:lpstr>
      <vt:lpstr>Loggia</vt:lpstr>
      <vt:lpstr>Loggia</vt:lpstr>
      <vt:lpstr>Elementare</vt:lpstr>
      <vt:lpstr>Elementare</vt:lpstr>
      <vt:lpstr>Elementare</vt:lpstr>
      <vt:lpstr>Elementare</vt:lpstr>
      <vt:lpstr>Elementare</vt:lpstr>
      <vt:lpstr>Diapositiva 1</vt:lpstr>
      <vt:lpstr>Quali gas la compongono?</vt:lpstr>
      <vt:lpstr>Diapositiva 3</vt:lpstr>
      <vt:lpstr>La circolazione dell’aria</vt:lpstr>
      <vt:lpstr>Diapositiva 5</vt:lpstr>
      <vt:lpstr>Diapositiva 6</vt:lpstr>
      <vt:lpstr>LA PRESSIONE ATMOSFERICA.</vt:lpstr>
      <vt:lpstr>IL RISCALDAMENTO TERRESTRE</vt:lpstr>
      <vt:lpstr>L’effetto serra.</vt:lpstr>
      <vt:lpstr>Il buco dell’ozono…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 cos’è l’atmosfera?</dc:title>
  <dc:creator>Utente</dc:creator>
  <cp:lastModifiedBy>foscolo</cp:lastModifiedBy>
  <cp:revision>13</cp:revision>
  <dcterms:created xsi:type="dcterms:W3CDTF">2012-02-06T18:39:42Z</dcterms:created>
  <dcterms:modified xsi:type="dcterms:W3CDTF">2012-03-15T10:37:19Z</dcterms:modified>
</cp:coreProperties>
</file>